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kdnuggets.com/2015/06/machine-learning-more-data-better-algorithms.html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kdnuggets.com/2015/06/machine-learning-more-data-better-algorithms.html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685980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Reading: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http://www.kdnuggets.com/2015/06/machine-learning-more-data-better-algorithms.html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Reading: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http://www.kdnuggets.com/2015/06/machine-learning-more-data-better-algorithms.html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Mark number of machines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Long history for ML (Neural networks in Grad School)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Love teaching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9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0" y="3885116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685800" y="2075312"/>
            <a:ext cx="7772400" cy="1832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7200"/>
            </a:lvl1pPr>
            <a:lvl2pPr lvl="1">
              <a:spcBef>
                <a:spcPts val="0"/>
              </a:spcBef>
              <a:buSzPct val="100000"/>
              <a:defRPr sz="7200"/>
            </a:lvl2pPr>
            <a:lvl3pPr lvl="2">
              <a:spcBef>
                <a:spcPts val="0"/>
              </a:spcBef>
              <a:buSzPct val="100000"/>
              <a:defRPr sz="7200"/>
            </a:lvl3pPr>
            <a:lvl4pPr lvl="3">
              <a:spcBef>
                <a:spcPts val="0"/>
              </a:spcBef>
              <a:buSzPct val="100000"/>
              <a:defRPr sz="7200"/>
            </a:lvl4pPr>
            <a:lvl5pPr lvl="4">
              <a:spcBef>
                <a:spcPts val="0"/>
              </a:spcBef>
              <a:buSzPct val="100000"/>
              <a:defRPr sz="7200"/>
            </a:lvl5pPr>
            <a:lvl6pPr lvl="5">
              <a:spcBef>
                <a:spcPts val="0"/>
              </a:spcBef>
              <a:buSzPct val="100000"/>
              <a:defRPr sz="7200"/>
            </a:lvl6pPr>
            <a:lvl7pPr lvl="6">
              <a:spcBef>
                <a:spcPts val="0"/>
              </a:spcBef>
              <a:buSzPct val="100000"/>
              <a:defRPr sz="7200"/>
            </a:lvl7pPr>
            <a:lvl8pPr lvl="7">
              <a:spcBef>
                <a:spcPts val="0"/>
              </a:spcBef>
              <a:buSzPct val="100000"/>
              <a:defRPr sz="7200"/>
            </a:lvl8pPr>
            <a:lvl9pPr lvl="8"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685800" y="4030029"/>
            <a:ext cx="7772400" cy="860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12777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0" y="125319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12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0" y="125319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Shape 24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333500"/>
            <a:ext cx="3994500" cy="413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92273" y="1333500"/>
            <a:ext cx="3994500" cy="413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0"/>
            <a:ext cx="9144000" cy="12777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125319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Shape 31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48958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5" name="Shape 35"/>
          <p:cNvSpPr/>
          <p:nvPr/>
        </p:nvSpPr>
        <p:spPr>
          <a:xfrm>
            <a:off x="4273" y="0"/>
            <a:ext cx="9144000" cy="4896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" name="Shape 36"/>
          <p:cNvCxnSpPr/>
          <p:nvPr/>
        </p:nvCxnSpPr>
        <p:spPr>
          <a:xfrm>
            <a:off x="0" y="4871523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subTitle"/>
          </p:nvPr>
        </p:nvSpPr>
        <p:spPr>
          <a:xfrm>
            <a:off x="685800" y="4347530"/>
            <a:ext cx="7772400" cy="86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ML On Spark, UC Berkeley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Yushu Yao</a:t>
            </a:r>
          </a:p>
        </p:txBody>
      </p:sp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75" y="0"/>
            <a:ext cx="8091374" cy="38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Many People Were Thinking about This ~100 years ago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</a:rPr>
              <a:t>Kurt Gödel proved with an incompleteness theorem that it is always possible to construct a "Gödel statement" that a given consistent formal system of logic (such as a high-level symbol manipulation program) could not prove. Despite being a true statement, the constructed Gödel statement is unprovable in the given system. (The truth of the constructed Gödel statement is contingent on the consistency of the given system; applying the same process to a subtly inconsistent system will appear to succeed, but will actually yield a false "Gödel statement" instead.)</a:t>
            </a:r>
            <a:r>
              <a:rPr baseline="30000" lang="en" sz="2000">
                <a:solidFill>
                  <a:srgbClr val="000000"/>
                </a:solidFill>
              </a:rPr>
              <a:t> </a:t>
            </a:r>
            <a:r>
              <a:rPr lang="en" sz="2000">
                <a:solidFill>
                  <a:srgbClr val="000000"/>
                </a:solidFill>
              </a:rPr>
              <a:t>More speculatively, Gödel conjectured that the human mind can correctly eventually determine the truth or falsity of any well-grounded mathematical statement (including any possible Gödel statement), and that therefore the human mind's power is not reducible to a mechanism</a:t>
            </a: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25" y="1345950"/>
            <a:ext cx="7856215" cy="375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660225" y="5105270"/>
            <a:ext cx="73752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There's an MIT Class on YouTube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Course Overview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Prerequisites: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College Math/Stat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Some programing experience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Hands-on over theory. Example and problem solving based.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Logistics</a:t>
            </a: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1" name="Shape 131"/>
          <p:cNvSpPr txBox="1"/>
          <p:nvPr/>
        </p:nvSpPr>
        <p:spPr>
          <a:xfrm>
            <a:off x="518025" y="4325104"/>
            <a:ext cx="56172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3000">
                <a:solidFill>
                  <a:srgbClr val="FF0000"/>
                </a:solidFill>
              </a:rPr>
              <a:t>Need a laptop in CLASS!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8379"/>
            <a:ext cx="6072449" cy="133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3018"/>
            <a:ext cx="6114306" cy="110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get Credit 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11049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2750" lvl="0" marL="457200" rtl="0">
              <a:spcBef>
                <a:spcPts val="0"/>
              </a:spcBef>
              <a:buSzPct val="100000"/>
            </a:pPr>
            <a:r>
              <a:rPr lang="en" sz="2900"/>
              <a:t>In-class Quiz (Paper/Pencil, 30%)</a:t>
            </a:r>
          </a:p>
          <a:p>
            <a:pPr indent="-374650" lvl="1" marL="914400" rtl="0">
              <a:spcBef>
                <a:spcPts val="0"/>
              </a:spcBef>
              <a:buSzPct val="100000"/>
            </a:pPr>
            <a:r>
              <a:rPr lang="en" sz="2300"/>
              <a:t>3 Quiz</a:t>
            </a:r>
          </a:p>
          <a:p>
            <a:pPr indent="-374650" lvl="1" marL="914400" rtl="0">
              <a:spcBef>
                <a:spcPts val="0"/>
              </a:spcBef>
              <a:buSzPct val="100000"/>
            </a:pPr>
            <a:r>
              <a:rPr lang="en" sz="2300"/>
              <a:t>Random Time</a:t>
            </a:r>
          </a:p>
          <a:p>
            <a:pPr indent="-374650" lvl="1" marL="914400" rtl="0">
              <a:spcBef>
                <a:spcPts val="0"/>
              </a:spcBef>
              <a:buSzPct val="100000"/>
            </a:pPr>
            <a:r>
              <a:rPr lang="en" sz="2300"/>
              <a:t>Best 2 counts</a:t>
            </a:r>
          </a:p>
          <a:p>
            <a:pPr indent="-412750" lvl="0" marL="457200" rtl="0">
              <a:spcBef>
                <a:spcPts val="0"/>
              </a:spcBef>
              <a:buSzPct val="100000"/>
            </a:pPr>
            <a:r>
              <a:rPr lang="en" sz="2900"/>
              <a:t>Group Homework (30%)</a:t>
            </a:r>
          </a:p>
          <a:p>
            <a:pPr indent="-374650" lvl="1" marL="914400" rtl="0">
              <a:spcBef>
                <a:spcPts val="0"/>
              </a:spcBef>
              <a:buSzPct val="100000"/>
            </a:pPr>
            <a:r>
              <a:rPr lang="en" sz="2300"/>
              <a:t>Due by class start of Week 5</a:t>
            </a:r>
          </a:p>
          <a:p>
            <a:pPr indent="-412750" lvl="0" marL="457200" rtl="0">
              <a:spcBef>
                <a:spcPts val="0"/>
              </a:spcBef>
              <a:buSzPct val="100000"/>
            </a:pPr>
            <a:r>
              <a:rPr lang="en" sz="2900"/>
              <a:t>Final Group Project (40%)</a:t>
            </a:r>
          </a:p>
          <a:p>
            <a:pPr indent="-374650" lvl="1" marL="914400" rtl="0">
              <a:spcBef>
                <a:spcPts val="0"/>
              </a:spcBef>
              <a:buSzPct val="100000"/>
            </a:pPr>
            <a:r>
              <a:rPr lang="en" sz="2300"/>
              <a:t>Due by the Last Class</a:t>
            </a:r>
          </a:p>
          <a:p>
            <a:pPr indent="-374650" lvl="1" marL="914400" rtl="0">
              <a:spcBef>
                <a:spcPts val="0"/>
              </a:spcBef>
              <a:buSzPct val="100000"/>
            </a:pPr>
            <a:r>
              <a:rPr lang="en" sz="2300"/>
              <a:t>10-Minute presentation per group Last class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900"/>
              <a:t>Obtain 60% overall to pass!</a:t>
            </a:r>
          </a:p>
          <a:p>
            <a:pPr lvl="0">
              <a:spcBef>
                <a:spcPts val="0"/>
              </a:spcBef>
              <a:buNone/>
            </a:pPr>
            <a:r>
              <a:rPr lang="en" sz="2100"/>
              <a:t>Option to do Letter Grades or Pass/Fail (Google it!)</a:t>
            </a:r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Student Talks Welcome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What's happening in your organization?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Motivate others!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 Technical!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 Company Secret!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Study Groups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6 person groups (8 groups).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Form groups before Week 3 class!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Before</a:t>
            </a:r>
            <a:r>
              <a:rPr lang="en"/>
              <a:t> you form the group:</a:t>
            </a:r>
          </a:p>
          <a:p>
            <a:pPr indent="-381000" lvl="0" marL="914400" rtl="0">
              <a:spcBef>
                <a:spcPts val="0"/>
              </a:spcBef>
              <a:buSzPct val="100000"/>
            </a:pPr>
            <a:r>
              <a:rPr lang="en" sz="2400"/>
              <a:t>Write Self-intro and Project Pitch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After you form the group:</a:t>
            </a:r>
          </a:p>
          <a:p>
            <a:pPr indent="-381000" lvl="0" marL="914400" rtl="0">
              <a:spcBef>
                <a:spcPts val="0"/>
              </a:spcBef>
              <a:buSzPct val="100000"/>
            </a:pPr>
            <a:r>
              <a:rPr lang="en" sz="2400"/>
              <a:t>Write down the details in the signup sheet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Gmail Account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Need your gmail account so that I can share with you the slides and course document. </a:t>
            </a: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Focus of the course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457200" y="2057674"/>
            <a:ext cx="8229600" cy="341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Basic Machine Learning Techniques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Experience the techniques with Spark/MLLib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Why not an online course?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Enjoy the party!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Load?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Plans for today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914400" y="2029000"/>
            <a:ext cx="7058100" cy="248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Course Overview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Intro to Big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Intro to Spark (part I)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Hands-on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Q&amp;A</a:t>
            </a:r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037" y="707537"/>
            <a:ext cx="3224944" cy="3224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381000" y="50228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400"/>
              <a:t>What have you heard about </a:t>
            </a:r>
            <a:r>
              <a:rPr b="1" lang="en" sz="3400"/>
              <a:t>Big Data?</a:t>
            </a: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22730" r="13777" t="0"/>
          <a:stretch/>
        </p:blipFill>
        <p:spPr>
          <a:xfrm>
            <a:off x="3757825" y="0"/>
            <a:ext cx="5427874" cy="48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4 Vs of Big Data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4 Vs of Big Data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Velocity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Volume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Variety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Verocity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4th Paradigm 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11" y="-73274"/>
            <a:ext cx="7619988" cy="578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48958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Why Big? The More the Merrier? </a:t>
            </a: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Yes</a:t>
            </a: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8" name="Shape 228"/>
          <p:cNvSpPr txBox="1"/>
          <p:nvPr/>
        </p:nvSpPr>
        <p:spPr>
          <a:xfrm>
            <a:off x="60825" y="5089625"/>
            <a:ext cx="813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Scaling to Very Very Large Corpora for Natural Language Disambiguation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60825" y="4570625"/>
            <a:ext cx="7618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		 	 	 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	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>
                <a:solidFill>
                  <a:schemeClr val="dk1"/>
                </a:solidFill>
              </a:rPr>
              <a:t>The Unreasonable Effectiveness of Data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0" r="0" t="24568"/>
          <a:stretch/>
        </p:blipFill>
        <p:spPr>
          <a:xfrm>
            <a:off x="-189125" y="1507825"/>
            <a:ext cx="9352725" cy="293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</a:t>
            </a: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1999" t="20672"/>
          <a:stretch/>
        </p:blipFill>
        <p:spPr>
          <a:xfrm>
            <a:off x="47825" y="1676083"/>
            <a:ext cx="8966176" cy="342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the Data Science Process?</a:t>
            </a: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25" y="2098216"/>
            <a:ext cx="1728787" cy="165020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564075" y="4014441"/>
            <a:ext cx="1728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Now What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3107525" y="1737854"/>
            <a:ext cx="45006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48958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Introductions</a:t>
            </a:r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Science Practice</a:t>
            </a:r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16254"/>
          <a:stretch/>
        </p:blipFill>
        <p:spPr>
          <a:xfrm>
            <a:off x="259649" y="1893604"/>
            <a:ext cx="8699099" cy="307091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6087575" y="4176875"/>
            <a:ext cx="2927400" cy="35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Graph courtesy of CS100.1x EdX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Science Use Case</a:t>
            </a:r>
          </a:p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1" name="Shape 261"/>
          <p:cNvSpPr txBox="1"/>
          <p:nvPr/>
        </p:nvSpPr>
        <p:spPr>
          <a:xfrm>
            <a:off x="2199450" y="4928833"/>
            <a:ext cx="64872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1050F"/>
                </a:solidFill>
                <a:highlight>
                  <a:srgbClr val="EEF3F5"/>
                </a:highlight>
              </a:rPr>
              <a:t>1st year. 50 million classifications, 150,000 people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737" y="578125"/>
            <a:ext cx="1350168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09" y="1523332"/>
            <a:ext cx="6205044" cy="277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Recap - Big Data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Source of Data</a:t>
            </a: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/>
              <a:t>The Data Science Workflow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505" y="3834573"/>
            <a:ext cx="1154100" cy="1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8958" y="3439928"/>
            <a:ext cx="886200" cy="5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6227" y="4029392"/>
            <a:ext cx="1111500" cy="5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1425" y="2620575"/>
            <a:ext cx="2127900" cy="17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5540712" y="3937680"/>
            <a:ext cx="586800" cy="183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D4C6E"/>
              </a:gs>
              <a:gs pos="100000">
                <a:srgbClr val="A8D6EF"/>
              </a:gs>
            </a:gsLst>
            <a:lin ang="16200038" scaled="0"/>
          </a:gradFill>
          <a:ln cap="flat" cmpd="sng" w="9525">
            <a:solidFill>
              <a:srgbClr val="16476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1001435" y="4773516"/>
            <a:ext cx="1738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Terabytes of Data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6184422" y="5015275"/>
            <a:ext cx="198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Scientific Insight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083423" y="3130100"/>
            <a:ext cx="1111499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2850015" y="4458839"/>
            <a:ext cx="1482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Refined/New Analysis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2657899"/>
            <a:ext cx="9427175" cy="30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big data eco-system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 only the black box in the middle, for it to be useful in industry scale, need to figure out all of the other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ig data landscape 2017"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-76200"/>
            <a:ext cx="8572500" cy="585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ctrTitle"/>
          </p:nvPr>
        </p:nvSpPr>
        <p:spPr>
          <a:xfrm>
            <a:off x="685800" y="1614128"/>
            <a:ext cx="7772400" cy="229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Getting Started with Spark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ctrTitle"/>
          </p:nvPr>
        </p:nvSpPr>
        <p:spPr>
          <a:xfrm>
            <a:off x="685800" y="1614128"/>
            <a:ext cx="7772400" cy="229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Word Count Problem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Word Count Problem</a:t>
            </a: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50" y="1718062"/>
            <a:ext cx="5593556" cy="2928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if the document is big?</a:t>
            </a:r>
          </a:p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50" y="1506645"/>
            <a:ext cx="2243137" cy="355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 with Layered Aggregation</a:t>
            </a: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408825"/>
            <a:ext cx="7338500" cy="40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7704975" y="1283983"/>
            <a:ext cx="548700" cy="1261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7" y="3582425"/>
            <a:ext cx="1976622" cy="127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735262"/>
            <a:ext cx="1976615" cy="116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300" y="1491673"/>
            <a:ext cx="2298319" cy="153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1065" y="2262875"/>
            <a:ext cx="2298325" cy="1574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RSC" id="69" name="Shape 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2867200" y="2126674"/>
            <a:ext cx="2042674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0837" y="3843496"/>
            <a:ext cx="3065867" cy="136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divide and conquer</a:t>
            </a:r>
          </a:p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50" y="1952737"/>
            <a:ext cx="2966888" cy="274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50" y="1335724"/>
            <a:ext cx="7226750" cy="42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Map-Reduce</a:t>
            </a:r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75" y="1307797"/>
            <a:ext cx="7365974" cy="429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Hadoop Stack (One version of it)</a:t>
            </a:r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25" y="1316775"/>
            <a:ext cx="7095628" cy="439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From Hadoop to Spark</a:t>
            </a:r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749" y="1641687"/>
            <a:ext cx="6633038" cy="122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50" y="3739936"/>
            <a:ext cx="6633036" cy="1221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RDD (what Dataset?)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Distributed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Resilient</a:t>
            </a:r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Spark Framework</a:t>
            </a:r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Transformations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Actions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Spark Stack </a:t>
            </a:r>
          </a:p>
        </p:txBody>
      </p:sp>
      <p:sp>
        <p:nvSpPr>
          <p:cNvPr id="379" name="Shape 379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912" y="1603491"/>
            <a:ext cx="5838842" cy="274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Spark Distributed Execution Model</a:t>
            </a:r>
          </a:p>
        </p:txBody>
      </p:sp>
      <p:sp>
        <p:nvSpPr>
          <p:cNvPr id="386" name="Shape 386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lnsp 0203"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225" y="1830833"/>
            <a:ext cx="3637161" cy="336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Execution Plan</a:t>
            </a:r>
          </a:p>
        </p:txBody>
      </p:sp>
      <p:sp>
        <p:nvSpPr>
          <p:cNvPr id="393" name="Shape 393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4" name="Shape 394" title="spark-train-f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800" y="1692895"/>
            <a:ext cx="59055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 Role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Facilitate</a:t>
            </a:r>
            <a:r>
              <a:rPr lang="en"/>
              <a:t> Learning</a:t>
            </a:r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Databricks Access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76200" y="76475"/>
            <a:ext cx="85038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Best way to work on the assignment/project?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a community account for your group to share.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DO NOT use Public GitHub Repo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if you check-in the AWS credentials into a public repo, Amazon will find out and disable it. </a:t>
            </a:r>
          </a:p>
        </p:txBody>
      </p:sp>
      <p:sp>
        <p:nvSpPr>
          <p:cNvPr id="408" name="Shape 408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ctrTitle"/>
          </p:nvPr>
        </p:nvSpPr>
        <p:spPr>
          <a:xfrm>
            <a:off x="685800" y="2075312"/>
            <a:ext cx="7772400" cy="1832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Hands-On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Survey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Scala?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Spark?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Spark on 1K nodes? </a:t>
            </a:r>
          </a:p>
          <a:p>
            <a:pPr lvl="0">
              <a:spcBef>
                <a:spcPts val="0"/>
              </a:spcBef>
              <a:buNone/>
            </a:pPr>
            <a:r>
              <a:rPr lang="en" sz="2800"/>
              <a:t>Machine Learning? </a:t>
            </a:r>
          </a:p>
          <a:p>
            <a:pPr lvl="0">
              <a:spcBef>
                <a:spcPts val="0"/>
              </a:spcBef>
              <a:buNone/>
            </a:pPr>
            <a:r>
              <a:rPr lang="en" sz="2800"/>
              <a:t>Deep Learning?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Tensorflow?        (Other DL?      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Databricks?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Spark-summit?           Strata?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Survey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 think AI can take over human?</a:t>
            </a: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 title="learntorun.mov"/>
          <p:cNvSpPr/>
          <p:nvPr/>
        </p:nvSpPr>
        <p:spPr>
          <a:xfrm>
            <a:off x="628980" y="119378"/>
            <a:ext cx="7460795" cy="55956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28864"/>
            <a:ext cx="8229600" cy="95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Does </a:t>
            </a:r>
            <a:r>
              <a:rPr lang="en"/>
              <a:t>intelligence</a:t>
            </a:r>
            <a:r>
              <a:rPr lang="en"/>
              <a:t> come from the brain?</a:t>
            </a:r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556791" y="5277611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